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348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0D142-21E4-4AB0-813D-781C6BE86722}" v="4" dt="2023-04-04T12:53:47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es Lagarrigue" userId="e427f8df0ba4974a" providerId="LiveId" clId="{C6E0D142-21E4-4AB0-813D-781C6BE86722}"/>
    <pc:docChg chg="custSel addSld modSld sldOrd">
      <pc:chgData name="Jacques Lagarrigue" userId="e427f8df0ba4974a" providerId="LiveId" clId="{C6E0D142-21E4-4AB0-813D-781C6BE86722}" dt="2023-04-04T16:24:08.763" v="1127" actId="20577"/>
      <pc:docMkLst>
        <pc:docMk/>
      </pc:docMkLst>
      <pc:sldChg chg="modSp mod">
        <pc:chgData name="Jacques Lagarrigue" userId="e427f8df0ba4974a" providerId="LiveId" clId="{C6E0D142-21E4-4AB0-813D-781C6BE86722}" dt="2023-04-04T16:23:40.719" v="1121" actId="20577"/>
        <pc:sldMkLst>
          <pc:docMk/>
          <pc:sldMk cId="3765824153" sldId="256"/>
        </pc:sldMkLst>
        <pc:spChg chg="mod">
          <ac:chgData name="Jacques Lagarrigue" userId="e427f8df0ba4974a" providerId="LiveId" clId="{C6E0D142-21E4-4AB0-813D-781C6BE86722}" dt="2023-04-04T16:23:40.719" v="1121" actId="20577"/>
          <ac:spMkLst>
            <pc:docMk/>
            <pc:sldMk cId="3765824153" sldId="256"/>
            <ac:spMk id="2" creationId="{B5BB7D26-21DC-1ADE-74E6-D6BAE6655D94}"/>
          </ac:spMkLst>
        </pc:spChg>
      </pc:sldChg>
      <pc:sldChg chg="modSp mod">
        <pc:chgData name="Jacques Lagarrigue" userId="e427f8df0ba4974a" providerId="LiveId" clId="{C6E0D142-21E4-4AB0-813D-781C6BE86722}" dt="2023-04-04T12:19:34.641" v="242" actId="20577"/>
        <pc:sldMkLst>
          <pc:docMk/>
          <pc:sldMk cId="806189359" sldId="257"/>
        </pc:sldMkLst>
        <pc:spChg chg="mod">
          <ac:chgData name="Jacques Lagarrigue" userId="e427f8df0ba4974a" providerId="LiveId" clId="{C6E0D142-21E4-4AB0-813D-781C6BE86722}" dt="2023-04-04T12:19:34.641" v="242" actId="20577"/>
          <ac:spMkLst>
            <pc:docMk/>
            <pc:sldMk cId="806189359" sldId="257"/>
            <ac:spMk id="2" creationId="{78E93B03-C4B7-C5E0-E49D-69FD0681176C}"/>
          </ac:spMkLst>
        </pc:spChg>
        <pc:spChg chg="mod">
          <ac:chgData name="Jacques Lagarrigue" userId="e427f8df0ba4974a" providerId="LiveId" clId="{C6E0D142-21E4-4AB0-813D-781C6BE86722}" dt="2023-04-03T19:01:25.338" v="181" actId="20577"/>
          <ac:spMkLst>
            <pc:docMk/>
            <pc:sldMk cId="806189359" sldId="257"/>
            <ac:spMk id="3" creationId="{ACB92C5D-9A25-2868-A02A-163F27B4F433}"/>
          </ac:spMkLst>
        </pc:spChg>
      </pc:sldChg>
      <pc:sldChg chg="modSp mod">
        <pc:chgData name="Jacques Lagarrigue" userId="e427f8df0ba4974a" providerId="LiveId" clId="{C6E0D142-21E4-4AB0-813D-781C6BE86722}" dt="2023-04-03T19:02:23.217" v="185" actId="207"/>
        <pc:sldMkLst>
          <pc:docMk/>
          <pc:sldMk cId="1144145996" sldId="258"/>
        </pc:sldMkLst>
        <pc:spChg chg="mod">
          <ac:chgData name="Jacques Lagarrigue" userId="e427f8df0ba4974a" providerId="LiveId" clId="{C6E0D142-21E4-4AB0-813D-781C6BE86722}" dt="2023-04-03T19:02:23.217" v="185" actId="207"/>
          <ac:spMkLst>
            <pc:docMk/>
            <pc:sldMk cId="1144145996" sldId="258"/>
            <ac:spMk id="3" creationId="{09592311-1BE3-368E-89E8-1814905BBAFF}"/>
          </ac:spMkLst>
        </pc:spChg>
      </pc:sldChg>
      <pc:sldChg chg="modSp mod">
        <pc:chgData name="Jacques Lagarrigue" userId="e427f8df0ba4974a" providerId="LiveId" clId="{C6E0D142-21E4-4AB0-813D-781C6BE86722}" dt="2023-04-04T12:28:58.401" v="555" actId="2711"/>
        <pc:sldMkLst>
          <pc:docMk/>
          <pc:sldMk cId="861382398" sldId="259"/>
        </pc:sldMkLst>
        <pc:spChg chg="mod">
          <ac:chgData name="Jacques Lagarrigue" userId="e427f8df0ba4974a" providerId="LiveId" clId="{C6E0D142-21E4-4AB0-813D-781C6BE86722}" dt="2023-04-04T12:28:58.401" v="555" actId="2711"/>
          <ac:spMkLst>
            <pc:docMk/>
            <pc:sldMk cId="861382398" sldId="259"/>
            <ac:spMk id="2" creationId="{A92EDF92-4ABA-ED4A-5A49-EB90136D0DCA}"/>
          </ac:spMkLst>
        </pc:spChg>
        <pc:spChg chg="mod">
          <ac:chgData name="Jacques Lagarrigue" userId="e427f8df0ba4974a" providerId="LiveId" clId="{C6E0D142-21E4-4AB0-813D-781C6BE86722}" dt="2023-04-03T19:02:56.191" v="188" actId="5793"/>
          <ac:spMkLst>
            <pc:docMk/>
            <pc:sldMk cId="861382398" sldId="259"/>
            <ac:spMk id="3" creationId="{462978CD-3481-809B-EB00-50A781766FBC}"/>
          </ac:spMkLst>
        </pc:spChg>
      </pc:sldChg>
      <pc:sldChg chg="modSp mod">
        <pc:chgData name="Jacques Lagarrigue" userId="e427f8df0ba4974a" providerId="LiveId" clId="{C6E0D142-21E4-4AB0-813D-781C6BE86722}" dt="2023-04-03T19:03:11.581" v="190" actId="207"/>
        <pc:sldMkLst>
          <pc:docMk/>
          <pc:sldMk cId="2793647368" sldId="260"/>
        </pc:sldMkLst>
        <pc:spChg chg="mod">
          <ac:chgData name="Jacques Lagarrigue" userId="e427f8df0ba4974a" providerId="LiveId" clId="{C6E0D142-21E4-4AB0-813D-781C6BE86722}" dt="2023-04-03T19:03:11.581" v="190" actId="207"/>
          <ac:spMkLst>
            <pc:docMk/>
            <pc:sldMk cId="2793647368" sldId="260"/>
            <ac:spMk id="2" creationId="{9F383312-5BDB-758C-19EE-8F71B9979109}"/>
          </ac:spMkLst>
        </pc:spChg>
        <pc:spChg chg="mod">
          <ac:chgData name="Jacques Lagarrigue" userId="e427f8df0ba4974a" providerId="LiveId" clId="{C6E0D142-21E4-4AB0-813D-781C6BE86722}" dt="2023-04-03T18:49:31.237" v="47" actId="20577"/>
          <ac:spMkLst>
            <pc:docMk/>
            <pc:sldMk cId="2793647368" sldId="260"/>
            <ac:spMk id="3" creationId="{019110D8-4EAE-0A9D-1A06-0639F8E3C18A}"/>
          </ac:spMkLst>
        </pc:spChg>
      </pc:sldChg>
      <pc:sldChg chg="modSp mod">
        <pc:chgData name="Jacques Lagarrigue" userId="e427f8df0ba4974a" providerId="LiveId" clId="{C6E0D142-21E4-4AB0-813D-781C6BE86722}" dt="2023-04-04T16:24:08.763" v="1127" actId="20577"/>
        <pc:sldMkLst>
          <pc:docMk/>
          <pc:sldMk cId="3317269984" sldId="261"/>
        </pc:sldMkLst>
        <pc:spChg chg="mod">
          <ac:chgData name="Jacques Lagarrigue" userId="e427f8df0ba4974a" providerId="LiveId" clId="{C6E0D142-21E4-4AB0-813D-781C6BE86722}" dt="2023-04-04T12:46:51.742" v="829" actId="1076"/>
          <ac:spMkLst>
            <pc:docMk/>
            <pc:sldMk cId="3317269984" sldId="261"/>
            <ac:spMk id="2" creationId="{1081977D-18D0-1449-22B6-1E56CC3A612C}"/>
          </ac:spMkLst>
        </pc:spChg>
        <pc:spChg chg="mod">
          <ac:chgData name="Jacques Lagarrigue" userId="e427f8df0ba4974a" providerId="LiveId" clId="{C6E0D142-21E4-4AB0-813D-781C6BE86722}" dt="2023-04-04T16:24:08.763" v="1127" actId="20577"/>
          <ac:spMkLst>
            <pc:docMk/>
            <pc:sldMk cId="3317269984" sldId="261"/>
            <ac:spMk id="3" creationId="{C618814D-CEEF-1C72-05A1-7D3685E3DEA3}"/>
          </ac:spMkLst>
        </pc:spChg>
      </pc:sldChg>
      <pc:sldChg chg="modSp mod ord">
        <pc:chgData name="Jacques Lagarrigue" userId="e427f8df0ba4974a" providerId="LiveId" clId="{C6E0D142-21E4-4AB0-813D-781C6BE86722}" dt="2023-04-04T12:30:00.526" v="561" actId="404"/>
        <pc:sldMkLst>
          <pc:docMk/>
          <pc:sldMk cId="3829669561" sldId="262"/>
        </pc:sldMkLst>
        <pc:spChg chg="mod">
          <ac:chgData name="Jacques Lagarrigue" userId="e427f8df0ba4974a" providerId="LiveId" clId="{C6E0D142-21E4-4AB0-813D-781C6BE86722}" dt="2023-04-04T12:30:00.526" v="561" actId="404"/>
          <ac:spMkLst>
            <pc:docMk/>
            <pc:sldMk cId="3829669561" sldId="262"/>
            <ac:spMk id="2" creationId="{A6A3E65D-9A97-EA68-3350-05C6EFDE8A95}"/>
          </ac:spMkLst>
        </pc:spChg>
        <pc:spChg chg="mod">
          <ac:chgData name="Jacques Lagarrigue" userId="e427f8df0ba4974a" providerId="LiveId" clId="{C6E0D142-21E4-4AB0-813D-781C6BE86722}" dt="2023-04-04T12:27:27.044" v="549" actId="27636"/>
          <ac:spMkLst>
            <pc:docMk/>
            <pc:sldMk cId="3829669561" sldId="262"/>
            <ac:spMk id="3" creationId="{AD6532D8-E831-D2B1-577F-9EEBB3AC8C58}"/>
          </ac:spMkLst>
        </pc:spChg>
      </pc:sldChg>
      <pc:sldChg chg="modSp new mod ord">
        <pc:chgData name="Jacques Lagarrigue" userId="e427f8df0ba4974a" providerId="LiveId" clId="{C6E0D142-21E4-4AB0-813D-781C6BE86722}" dt="2023-04-04T12:59:54.888" v="1115" actId="20577"/>
        <pc:sldMkLst>
          <pc:docMk/>
          <pc:sldMk cId="2351934211" sldId="263"/>
        </pc:sldMkLst>
        <pc:spChg chg="mod">
          <ac:chgData name="Jacques Lagarrigue" userId="e427f8df0ba4974a" providerId="LiveId" clId="{C6E0D142-21E4-4AB0-813D-781C6BE86722}" dt="2023-04-04T12:59:54.888" v="1115" actId="20577"/>
          <ac:spMkLst>
            <pc:docMk/>
            <pc:sldMk cId="2351934211" sldId="263"/>
            <ac:spMk id="2" creationId="{C3516A02-BA73-07EA-0B90-1CD6AABA2B44}"/>
          </ac:spMkLst>
        </pc:spChg>
        <pc:spChg chg="mod">
          <ac:chgData name="Jacques Lagarrigue" userId="e427f8df0ba4974a" providerId="LiveId" clId="{C6E0D142-21E4-4AB0-813D-781C6BE86722}" dt="2023-04-04T12:48:24.785" v="853" actId="1076"/>
          <ac:spMkLst>
            <pc:docMk/>
            <pc:sldMk cId="2351934211" sldId="263"/>
            <ac:spMk id="3" creationId="{FB137806-9A33-D453-BF8F-3F0A3EBE5D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38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98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93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34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94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98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58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28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62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14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73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DC563-3198-40F0-A37A-FC2DF53512D6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ADA8-565D-48CC-8222-48B95679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09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BB7D26-21DC-1ADE-74E6-D6BAE6655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020" y="1580723"/>
            <a:ext cx="8061960" cy="3189923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70C0"/>
                </a:solidFill>
                <a:latin typeface="+mn-lt"/>
              </a:rPr>
              <a:t>Convention citoyenne </a:t>
            </a:r>
            <a:br>
              <a:rPr lang="fr-FR" b="1" dirty="0">
                <a:solidFill>
                  <a:srgbClr val="0070C0"/>
                </a:solidFill>
                <a:latin typeface="+mn-lt"/>
              </a:rPr>
            </a:br>
            <a:r>
              <a:rPr lang="fr-FR" b="1" dirty="0">
                <a:solidFill>
                  <a:srgbClr val="0070C0"/>
                </a:solidFill>
                <a:latin typeface="+mn-lt"/>
              </a:rPr>
              <a:t>fin de vie</a:t>
            </a:r>
            <a:br>
              <a:rPr lang="fr-FR" dirty="0"/>
            </a:br>
            <a:br>
              <a:rPr lang="fr-FR" dirty="0"/>
            </a:br>
            <a:r>
              <a:rPr lang="fr-FR" sz="4000" b="1" dirty="0">
                <a:solidFill>
                  <a:srgbClr val="9900CC"/>
                </a:solidFill>
              </a:rPr>
              <a:t>cadre actuel non adapté : 82%</a:t>
            </a:r>
            <a:br>
              <a:rPr lang="fr-FR" sz="4000" b="1" dirty="0">
                <a:solidFill>
                  <a:srgbClr val="9900CC"/>
                </a:solidFill>
              </a:rPr>
            </a:br>
            <a:r>
              <a:rPr lang="fr-FR" sz="4000" b="1" dirty="0">
                <a:solidFill>
                  <a:srgbClr val="9900CC"/>
                </a:solidFill>
              </a:rPr>
              <a:t>résumé des 65 propositions pour un modèle français de fin de vie</a:t>
            </a:r>
            <a:endParaRPr lang="fr-FR" b="1" dirty="0">
              <a:solidFill>
                <a:srgbClr val="9900CC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BEB95C-0677-35A8-6E2F-A2F7DEF04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5501640"/>
            <a:ext cx="3215640" cy="624840"/>
          </a:xfrm>
        </p:spPr>
        <p:txBody>
          <a:bodyPr/>
          <a:lstStyle/>
          <a:p>
            <a:r>
              <a:rPr lang="fr-FR" dirty="0"/>
              <a:t>Avril 2023</a:t>
            </a:r>
          </a:p>
        </p:txBody>
      </p:sp>
    </p:spTree>
    <p:extLst>
      <p:ext uri="{BB962C8B-B14F-4D97-AF65-F5344CB8AC3E}">
        <p14:creationId xmlns:p14="http://schemas.microsoft.com/office/powerpoint/2010/main" val="376582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E93B03-C4B7-C5E0-E49D-69FD06811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7151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0348D3"/>
                </a:solidFill>
                <a:latin typeface="+mn-lt"/>
              </a:rPr>
              <a:t>I- Renforcer et améliorer l’accompagnement </a:t>
            </a:r>
            <a:br>
              <a:rPr lang="fr-FR" sz="3600" b="1" dirty="0">
                <a:solidFill>
                  <a:srgbClr val="0348D3"/>
                </a:solidFill>
                <a:latin typeface="+mn-lt"/>
              </a:rPr>
            </a:br>
            <a:r>
              <a:rPr lang="fr-FR" sz="3600" b="1" dirty="0">
                <a:solidFill>
                  <a:srgbClr val="0348D3"/>
                </a:solidFill>
                <a:latin typeface="+mn-lt"/>
              </a:rPr>
              <a:t>de la fin de vie : 9 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B92C5D-9A25-2868-A02A-163F27B4F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31" y="1749425"/>
            <a:ext cx="8412480" cy="510857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sz="4900" dirty="0">
                <a:solidFill>
                  <a:srgbClr val="0070C0"/>
                </a:solidFill>
              </a:rPr>
              <a:t>1. Respecter le choix et la volonté du patient:</a:t>
            </a:r>
          </a:p>
          <a:p>
            <a:pPr marL="0" indent="0">
              <a:buNone/>
            </a:pPr>
            <a:r>
              <a:rPr lang="fr-FR" sz="4900" dirty="0"/>
              <a:t>         </a:t>
            </a:r>
            <a:r>
              <a:rPr lang="fr-FR" sz="4900" i="1" dirty="0"/>
              <a:t>écoute et respect</a:t>
            </a:r>
          </a:p>
          <a:p>
            <a:pPr marL="0" indent="0">
              <a:buNone/>
            </a:pPr>
            <a:r>
              <a:rPr lang="fr-FR" sz="4900" dirty="0">
                <a:solidFill>
                  <a:srgbClr val="0070C0"/>
                </a:solidFill>
              </a:rPr>
              <a:t>2. Développer l’accompagnement à domicile: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dirty="0"/>
              <a:t>         </a:t>
            </a:r>
            <a:r>
              <a:rPr lang="fr-FR" sz="4900" i="1" dirty="0"/>
              <a:t>manque de temps et de moyens humains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i="1" dirty="0"/>
              <a:t>         proches et soignants</a:t>
            </a:r>
            <a:endParaRPr lang="fr-FR" sz="4900" dirty="0"/>
          </a:p>
          <a:p>
            <a:pPr marL="0" indent="0">
              <a:buNone/>
            </a:pPr>
            <a:r>
              <a:rPr lang="fr-FR" sz="4900" dirty="0">
                <a:solidFill>
                  <a:srgbClr val="0070C0"/>
                </a:solidFill>
              </a:rPr>
              <a:t>3. Garantir les budgets nécessaires à l’accompagnement de la fin de vie: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dirty="0"/>
              <a:t>           </a:t>
            </a:r>
            <a:r>
              <a:rPr lang="fr-FR" sz="4900" i="1" dirty="0"/>
              <a:t>budgets et dotations en personnel en ES et EMS 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i="1" dirty="0"/>
              <a:t>           financement SP (T2A)</a:t>
            </a:r>
          </a:p>
          <a:p>
            <a:pPr marL="0" indent="0">
              <a:buNone/>
            </a:pPr>
            <a:r>
              <a:rPr lang="fr-FR" sz="4900" dirty="0">
                <a:solidFill>
                  <a:srgbClr val="0070C0"/>
                </a:solidFill>
              </a:rPr>
              <a:t>4. Ouvrir les soins palliatifs à tous: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dirty="0"/>
              <a:t>          </a:t>
            </a:r>
            <a:r>
              <a:rPr lang="fr-FR" sz="4900" i="1" dirty="0"/>
              <a:t> maillage territorial pour l’</a:t>
            </a:r>
            <a:r>
              <a:rPr lang="fr-FR" sz="4900" i="1" dirty="0">
                <a:latin typeface="PlusJakartaSans-Regular"/>
              </a:rPr>
              <a:t>égalité d’accès aux soins palliatifs  pour tous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i="1" dirty="0">
                <a:latin typeface="PlusJakartaSans-Regular"/>
              </a:rPr>
              <a:t>           création d’un fichier national des soins palliatifs,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4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dirty="0">
                <a:solidFill>
                  <a:srgbClr val="0070C0"/>
                </a:solidFill>
              </a:rPr>
              <a:t>5. Assurer l’égalité d’accès à l’accompagnement de la fin de vie: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i="1" dirty="0">
                <a:solidFill>
                  <a:srgbClr val="000000"/>
                </a:solidFill>
                <a:latin typeface="PlusJakartaSans-Regular"/>
              </a:rPr>
              <a:t>           f</a:t>
            </a:r>
            <a:r>
              <a:rPr lang="fr-FR" sz="4900" b="0" i="1" u="none" strike="noStrike" baseline="0" dirty="0">
                <a:solidFill>
                  <a:srgbClr val="000000"/>
                </a:solidFill>
                <a:latin typeface="PlusJakartaSans-Regular"/>
              </a:rPr>
              <a:t>ixer pour l’ensemble du territoire des objectifs de couverture exhaustive  </a:t>
            </a:r>
            <a:r>
              <a:rPr lang="fr-FR" sz="4900" i="1" dirty="0">
                <a:solidFill>
                  <a:srgbClr val="000000"/>
                </a:solidFill>
                <a:latin typeface="PlusJakartaSans-Regular"/>
              </a:rPr>
              <a:t>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b="0" i="1" u="none" strike="noStrike" baseline="0" dirty="0">
                <a:solidFill>
                  <a:srgbClr val="000000"/>
                </a:solidFill>
                <a:latin typeface="PlusJakartaSans-Regular"/>
              </a:rPr>
              <a:t>           en soins palliatifs.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900" b="1" i="1" dirty="0">
                <a:solidFill>
                  <a:srgbClr val="701037"/>
                </a:solidFill>
                <a:latin typeface="PlusJakartaSans-Bold"/>
              </a:rPr>
              <a:t>          </a:t>
            </a:r>
            <a:r>
              <a:rPr lang="fr-FR" sz="4900" i="1" dirty="0">
                <a:solidFill>
                  <a:srgbClr val="701037"/>
                </a:solidFill>
                <a:latin typeface="PlusJakartaSans-Bold"/>
              </a:rPr>
              <a:t>d</a:t>
            </a:r>
            <a:r>
              <a:rPr lang="fr-FR" sz="4900" b="0" i="1" u="none" strike="noStrike" baseline="0" dirty="0">
                <a:solidFill>
                  <a:srgbClr val="000000"/>
                </a:solidFill>
                <a:latin typeface="PlusJakartaSans-Regular"/>
              </a:rPr>
              <a:t>évelopper l’accès à l’information de tous, y compris les plus isolés.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618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592311-1BE3-368E-89E8-1814905BB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8118"/>
            <a:ext cx="8686800" cy="6085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dirty="0">
                <a:solidFill>
                  <a:srgbClr val="0070C0"/>
                </a:solidFill>
              </a:rPr>
              <a:t>6. Informer le grand public: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b="0" i="0" u="none" strike="noStrike" baseline="0" dirty="0">
                <a:latin typeface="PlusJakartaSans-Regular"/>
              </a:rPr>
              <a:t>      </a:t>
            </a:r>
            <a:r>
              <a:rPr lang="fr-FR" sz="1500" b="0" i="1" u="none" strike="noStrike" baseline="0" dirty="0">
                <a:latin typeface="PlusJakartaSans-Regular"/>
              </a:rPr>
              <a:t>déployer des campagnes d’information et de sensibilisation des citoyens   par </a:t>
            </a:r>
            <a:r>
              <a:rPr lang="fr-FR" sz="1500" i="1" dirty="0">
                <a:latin typeface="PlusJakartaSans-Regular"/>
              </a:rPr>
              <a:t>de</a:t>
            </a:r>
            <a:r>
              <a:rPr lang="fr-FR" sz="1500" b="0" i="1" u="none" strike="noStrike" baseline="0" dirty="0">
                <a:latin typeface="PlusJakartaSans-Regular"/>
              </a:rPr>
              <a:t>s campagnes répétées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latin typeface="PlusJakartaSans-Regular"/>
              </a:rPr>
              <a:t>      </a:t>
            </a:r>
            <a:r>
              <a:rPr lang="fr-FR" sz="1500" b="0" i="1" u="none" strike="noStrike" baseline="0" dirty="0">
                <a:latin typeface="PlusJakartaSans-Regular"/>
              </a:rPr>
              <a:t>dans les médias (réseaux sociaux, presse  écrite, radio, spots TV, affiches  et création d’une journée sur la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latin typeface="PlusJakartaSans-Regular"/>
              </a:rPr>
              <a:t>      </a:t>
            </a:r>
            <a:r>
              <a:rPr lang="fr-FR" sz="1500" b="0" i="1" u="none" strike="noStrike" baseline="0" dirty="0">
                <a:latin typeface="PlusJakartaSans-Regular"/>
              </a:rPr>
              <a:t>fin </a:t>
            </a:r>
            <a:r>
              <a:rPr lang="fr-FR" sz="1500" i="1" dirty="0">
                <a:latin typeface="PlusJakartaSans-Regular"/>
              </a:rPr>
              <a:t> </a:t>
            </a:r>
            <a:r>
              <a:rPr lang="fr-FR" sz="1500" b="0" i="1" u="none" strike="noStrike" baseline="0" dirty="0">
                <a:latin typeface="PlusJakartaSans-Regular"/>
              </a:rPr>
              <a:t>de vie</a:t>
            </a:r>
            <a:endParaRPr lang="fr-FR" sz="15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latin typeface="PlusJakartaSans-Regular"/>
              </a:rPr>
              <a:t>      encourager et faciliter la rédaction des directives anticipées et la  désignation  de  la   personne de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latin typeface="PlusJakartaSans-Regular"/>
              </a:rPr>
              <a:t>      confiance.: temps de consultation dédiés auprès des  médecins, sensibiliser tous les professionnels et faire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latin typeface="PlusJakartaSans-Regular"/>
              </a:rPr>
              <a:t>      intervenir des  associations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500" i="1" dirty="0">
              <a:latin typeface="PlusJakartaSans-Regular"/>
            </a:endParaRPr>
          </a:p>
          <a:p>
            <a:pPr marL="0" indent="0">
              <a:buNone/>
            </a:pPr>
            <a:r>
              <a:rPr lang="fr-FR" sz="1800" dirty="0">
                <a:solidFill>
                  <a:srgbClr val="0070C0"/>
                </a:solidFill>
              </a:rPr>
              <a:t>7. Renforcer la formation des professionnels de santé: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b="0" i="0" u="none" strike="noStrike" baseline="0" dirty="0">
                <a:latin typeface="PlusJakartaSans-Regular"/>
              </a:rPr>
              <a:t>       </a:t>
            </a:r>
            <a:r>
              <a:rPr lang="fr-FR" sz="1500" i="1" dirty="0">
                <a:latin typeface="PlusJakartaSans-Regular"/>
              </a:rPr>
              <a:t>c</a:t>
            </a:r>
            <a:r>
              <a:rPr lang="fr-FR" sz="1500" b="0" i="1" u="none" strike="noStrike" baseline="0" dirty="0">
                <a:latin typeface="PlusJakartaSans-Regular"/>
              </a:rPr>
              <a:t>réer un tronc commun universitaire dans le cadre de la formation initiale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latin typeface="PlusJakartaSans-Regular"/>
              </a:rPr>
              <a:t>      </a:t>
            </a:r>
            <a:r>
              <a:rPr lang="fr-FR" sz="1500" b="0" i="1" u="none" strike="noStrike" baseline="0" dirty="0">
                <a:latin typeface="PlusJakartaSans-Regular"/>
              </a:rPr>
              <a:t>Inclure un stage en soins palliatifs au cours du parcours de formation des</a:t>
            </a:r>
            <a:r>
              <a:rPr lang="fr-FR" sz="1500" i="1" dirty="0">
                <a:latin typeface="PlusJakartaSans-Regular"/>
              </a:rPr>
              <a:t> </a:t>
            </a:r>
            <a:r>
              <a:rPr lang="fr-FR" sz="1500" b="0" i="1" u="none" strike="noStrike" baseline="0" dirty="0">
                <a:latin typeface="PlusJakartaSans-Regular"/>
              </a:rPr>
              <a:t>professionnels de santé.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b="0" i="1" u="none" strike="noStrike" baseline="0" dirty="0">
                <a:solidFill>
                  <a:srgbClr val="000000"/>
                </a:solidFill>
                <a:latin typeface="PlusJakartaSans-Regular"/>
              </a:rPr>
              <a:t>      </a:t>
            </a:r>
            <a:r>
              <a:rPr lang="fr-FR" sz="1500" i="1" dirty="0">
                <a:solidFill>
                  <a:srgbClr val="000000"/>
                </a:solidFill>
                <a:latin typeface="PlusJakartaSans-Regular"/>
              </a:rPr>
              <a:t>v</a:t>
            </a:r>
            <a:r>
              <a:rPr lang="fr-FR" sz="1500" b="0" i="1" u="none" strike="noStrike" baseline="0" dirty="0">
                <a:solidFill>
                  <a:srgbClr val="000000"/>
                </a:solidFill>
                <a:latin typeface="PlusJakartaSans-Regular"/>
              </a:rPr>
              <a:t>aloriser la filière universitaire des soins palliatifs via le renforcement des  diplômes</a:t>
            </a:r>
            <a:r>
              <a:rPr lang="fr-FR" sz="1500" i="1" dirty="0">
                <a:solidFill>
                  <a:srgbClr val="000000"/>
                </a:solidFill>
                <a:latin typeface="PlusJakartaSans-Regular"/>
              </a:rPr>
              <a:t> </a:t>
            </a:r>
            <a:r>
              <a:rPr lang="fr-FR" sz="1500" b="0" i="1" u="none" strike="noStrike" baseline="0" dirty="0">
                <a:solidFill>
                  <a:srgbClr val="000000"/>
                </a:solidFill>
                <a:latin typeface="PlusJakartaSans-Regular"/>
              </a:rPr>
              <a:t>universitaires et des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solidFill>
                  <a:srgbClr val="000000"/>
                </a:solidFill>
                <a:latin typeface="PlusJakartaSans-Regular"/>
              </a:rPr>
              <a:t>      </a:t>
            </a:r>
            <a:r>
              <a:rPr lang="fr-FR" sz="1500" b="0" i="1" u="none" strike="noStrike" baseline="0" dirty="0">
                <a:solidFill>
                  <a:srgbClr val="000000"/>
                </a:solidFill>
                <a:latin typeface="PlusJakartaSans-Regular"/>
              </a:rPr>
              <a:t>créations de postes hospitaliers et universitaires  </a:t>
            </a:r>
            <a:r>
              <a:rPr lang="fr-FR" sz="1500" b="1" i="1" dirty="0">
                <a:solidFill>
                  <a:srgbClr val="701037"/>
                </a:solidFill>
                <a:latin typeface="PlusJakartaSans-Bold"/>
              </a:rPr>
              <a:t>s</a:t>
            </a:r>
            <a:r>
              <a:rPr lang="fr-FR" sz="1500" b="0" i="1" u="none" strike="noStrike" baseline="0" dirty="0">
                <a:solidFill>
                  <a:srgbClr val="000000"/>
                </a:solidFill>
                <a:latin typeface="PlusJakartaSans-Regular"/>
              </a:rPr>
              <a:t>outenir la création d’une spécialisation de pratique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solidFill>
                  <a:srgbClr val="000000"/>
                </a:solidFill>
                <a:latin typeface="PlusJakartaSans-Regular"/>
              </a:rPr>
              <a:t>      </a:t>
            </a:r>
            <a:r>
              <a:rPr lang="fr-FR" sz="1500" b="0" i="1" u="none" strike="noStrike" baseline="0" dirty="0">
                <a:solidFill>
                  <a:srgbClr val="000000"/>
                </a:solidFill>
                <a:latin typeface="PlusJakartaSans-Regular"/>
              </a:rPr>
              <a:t>avancée en soins palliatifs (IPA infirmier en pratique avancée).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fr-FR" sz="1800" b="0" i="1" u="none" strike="noStrike" baseline="0" dirty="0">
              <a:latin typeface="PlusJakartaSans-Regular"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srgbClr val="0070C0"/>
                </a:solidFill>
              </a:rPr>
              <a:t>8. Améliorer l’organisation du parcours de soin de la fin de vie: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b="0" i="0" u="none" strike="noStrike" baseline="0" dirty="0">
                <a:latin typeface="PlusJakartaSans-Regular"/>
              </a:rPr>
              <a:t>      </a:t>
            </a:r>
            <a:r>
              <a:rPr lang="fr-FR" sz="1500" b="0" i="1" u="none" strike="noStrike" baseline="0" dirty="0">
                <a:latin typeface="PlusJakartaSans-Regular"/>
              </a:rPr>
              <a:t>valoriser l’éthique des soins palliatifs auprès des soignants, afin de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latin typeface="PlusJakartaSans-Regular"/>
              </a:rPr>
              <a:t>      </a:t>
            </a:r>
            <a:r>
              <a:rPr lang="fr-FR" sz="1500" b="0" i="1" u="none" strike="noStrike" baseline="0" dirty="0">
                <a:latin typeface="PlusJakartaSans-Regular"/>
              </a:rPr>
              <a:t>donner du sens à leur métier au bénéfice des patients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latin typeface="PlusJakartaSans-Regular"/>
              </a:rPr>
              <a:t>      f</a:t>
            </a:r>
            <a:r>
              <a:rPr lang="fr-FR" sz="1500" b="0" i="1" u="none" strike="noStrike" baseline="0" dirty="0">
                <a:latin typeface="PlusJakartaSans-Regular"/>
              </a:rPr>
              <a:t>avoriser l’approche pluridisciplinaire autour du patient</a:t>
            </a:r>
            <a:endParaRPr lang="fr-FR" sz="1500" i="1" dirty="0"/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fr-FR" sz="1500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srgbClr val="0070C0"/>
                </a:solidFill>
              </a:rPr>
              <a:t>9. Intensifier la recherche et développement pour mieux prendre en charge la souffrance: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b="0" i="0" u="none" strike="noStrike" baseline="0" dirty="0">
                <a:solidFill>
                  <a:srgbClr val="000000"/>
                </a:solidFill>
                <a:latin typeface="PlusJakartaSans-Regular"/>
              </a:rPr>
              <a:t>     r</a:t>
            </a:r>
            <a:r>
              <a:rPr lang="fr-FR" sz="1500" i="1" u="none" strike="noStrike" baseline="0" dirty="0">
                <a:solidFill>
                  <a:srgbClr val="000000"/>
                </a:solidFill>
                <a:latin typeface="PlusJakartaSans-Regular"/>
              </a:rPr>
              <a:t>enforcer les moyens dédiés à la recherche et développement, en particulie</a:t>
            </a:r>
            <a:r>
              <a:rPr lang="fr-FR" sz="1500" i="1" dirty="0">
                <a:solidFill>
                  <a:srgbClr val="000000"/>
                </a:solidFill>
                <a:latin typeface="PlusJakartaSans-Regular"/>
              </a:rPr>
              <a:t>r </a:t>
            </a:r>
            <a:r>
              <a:rPr lang="fr-FR" sz="1500" i="1" u="none" strike="noStrike" baseline="0" dirty="0">
                <a:solidFill>
                  <a:srgbClr val="000000"/>
                </a:solidFill>
                <a:latin typeface="PlusJakartaSans-Regular"/>
              </a:rPr>
              <a:t>la recherche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dirty="0">
                <a:solidFill>
                  <a:srgbClr val="000000"/>
                </a:solidFill>
                <a:latin typeface="PlusJakartaSans-Regular"/>
              </a:rPr>
              <a:t>     </a:t>
            </a:r>
            <a:r>
              <a:rPr lang="fr-FR" sz="1500" i="1" u="none" strike="noStrike" baseline="0" dirty="0">
                <a:solidFill>
                  <a:srgbClr val="000000"/>
                </a:solidFill>
                <a:latin typeface="PlusJakartaSans-Regular"/>
              </a:rPr>
              <a:t>fondamentale </a:t>
            </a:r>
            <a:r>
              <a:rPr lang="fr-FR" sz="1500" i="1" dirty="0">
                <a:solidFill>
                  <a:srgbClr val="000000"/>
                </a:solidFill>
                <a:latin typeface="PlusJakartaSans-Regular"/>
              </a:rPr>
              <a:t> et </a:t>
            </a:r>
            <a:r>
              <a:rPr lang="fr-FR" sz="1500" i="1" u="none" strike="noStrike" baseline="0" dirty="0">
                <a:solidFill>
                  <a:srgbClr val="000000"/>
                </a:solidFill>
                <a:latin typeface="PlusJakartaSans-Regular"/>
              </a:rPr>
              <a:t>publique,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u="none" strike="noStrike" baseline="0" dirty="0">
                <a:solidFill>
                  <a:srgbClr val="000000"/>
                </a:solidFill>
                <a:latin typeface="PlusJakartaSans-Regular"/>
              </a:rPr>
              <a:t>     favoriser les appels à projet de recherche et développement sur la fin de vie.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500" i="1" u="none" strike="noStrike" baseline="0" dirty="0">
                <a:solidFill>
                  <a:srgbClr val="000000"/>
                </a:solidFill>
                <a:latin typeface="PlusJakartaSans-Regular"/>
              </a:rPr>
              <a:t>     mettre en place des études statistiques sur les conditions de la fin de vie.</a:t>
            </a:r>
            <a:endParaRPr lang="fr-FR" sz="1500" i="1" dirty="0"/>
          </a:p>
        </p:txBody>
      </p:sp>
    </p:spTree>
    <p:extLst>
      <p:ext uri="{BB962C8B-B14F-4D97-AF65-F5344CB8AC3E}">
        <p14:creationId xmlns:p14="http://schemas.microsoft.com/office/powerpoint/2010/main" val="114414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EDF92-4ABA-ED4A-5A49-EB90136D0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784" y="-165456"/>
            <a:ext cx="78867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0070C0"/>
                </a:solidFill>
                <a:latin typeface="+mn-lt"/>
              </a:rPr>
              <a:t>II- Ouvrir</a:t>
            </a:r>
            <a:r>
              <a:rPr lang="fr-FR" sz="3600" b="1" dirty="0">
                <a:solidFill>
                  <a:srgbClr val="0348D3"/>
                </a:solidFill>
                <a:latin typeface="+mn-lt"/>
              </a:rPr>
              <a:t> l’aide active à mourir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978CD-3481-809B-EB00-50A781766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181772"/>
            <a:ext cx="8694324" cy="5178902"/>
          </a:xfrm>
        </p:spPr>
        <p:txBody>
          <a:bodyPr>
            <a:normAutofit fontScale="25000" lnSpcReduction="20000"/>
          </a:bodyPr>
          <a:lstStyle/>
          <a:p>
            <a:pPr marL="457200" indent="-457200" algn="l">
              <a:buAutoNum type="arabicPeriod"/>
            </a:pPr>
            <a:r>
              <a:rPr lang="fr-FR" sz="9600" b="1" i="0" u="none" strike="noStrike" baseline="0" dirty="0">
                <a:solidFill>
                  <a:srgbClr val="0070C0"/>
                </a:solidFill>
              </a:rPr>
              <a:t>Un accès à l’aide active à mouri</a:t>
            </a:r>
            <a:r>
              <a:rPr lang="fr-FR" sz="9600" b="1" dirty="0">
                <a:solidFill>
                  <a:srgbClr val="0070C0"/>
                </a:solidFill>
              </a:rPr>
              <a:t>r s</a:t>
            </a:r>
            <a:r>
              <a:rPr lang="fr-FR" sz="9600" b="1" i="0" u="none" strike="noStrike" baseline="0" dirty="0">
                <a:solidFill>
                  <a:srgbClr val="0070C0"/>
                </a:solidFill>
              </a:rPr>
              <a:t>ouhaité par 75,6% de la convention </a:t>
            </a:r>
          </a:p>
          <a:p>
            <a:pPr marL="0" indent="0" algn="l">
              <a:buNone/>
            </a:pPr>
            <a:endParaRPr lang="fr-FR" sz="9600" b="1" i="0" u="none" strike="noStrike" baseline="0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fr-FR" sz="8000" b="1" i="0" u="none" strike="noStrike" baseline="0" dirty="0"/>
              <a:t>        a. L’aide active à mourir : pourquoi oui ?</a:t>
            </a:r>
          </a:p>
          <a:p>
            <a:pPr lvl="2"/>
            <a:r>
              <a:rPr lang="fr-FR" sz="7200" dirty="0"/>
              <a:t>respecte la liberté de choix des individus</a:t>
            </a:r>
          </a:p>
          <a:p>
            <a:pPr lvl="2"/>
            <a:r>
              <a:rPr lang="fr-FR" sz="7200" dirty="0"/>
              <a:t>est complémentaire des soins palliatifs,</a:t>
            </a:r>
          </a:p>
          <a:p>
            <a:pPr lvl="2"/>
            <a:r>
              <a:rPr lang="fr-FR" sz="7200" b="0" i="0" u="none" strike="noStrike" baseline="0" dirty="0"/>
              <a:t>répond à des situations de souffrances mal couvertes actuellement  </a:t>
            </a:r>
          </a:p>
          <a:p>
            <a:pPr lvl="2"/>
            <a:r>
              <a:rPr lang="fr-FR" sz="7200" b="0" i="0" u="none" strike="noStrike" baseline="0" dirty="0"/>
              <a:t>vient combler les limites de la sédation profonde et continue jusqu’au décès,</a:t>
            </a:r>
          </a:p>
          <a:p>
            <a:pPr lvl="2"/>
            <a:r>
              <a:rPr lang="fr-FR" sz="7200" b="0" i="0" u="none" strike="noStrike" baseline="0" dirty="0"/>
              <a:t>met fin aux situations d’hypocrisie,</a:t>
            </a:r>
          </a:p>
          <a:p>
            <a:pPr lvl="2"/>
            <a:r>
              <a:rPr lang="fr-FR" sz="7200" dirty="0"/>
              <a:t>c</a:t>
            </a:r>
            <a:r>
              <a:rPr lang="fr-FR" sz="7200" b="0" i="0" u="none" strike="noStrike" baseline="0" dirty="0"/>
              <a:t>ontribue à rassurer les personnes en fin de vie,</a:t>
            </a:r>
          </a:p>
          <a:p>
            <a:pPr lvl="2"/>
            <a:r>
              <a:rPr lang="fr-FR" sz="7200" b="0" i="0" u="none" strike="noStrike" baseline="0" dirty="0"/>
              <a:t>permet une fin de vie accompagnée.</a:t>
            </a:r>
          </a:p>
          <a:p>
            <a:pPr marL="914400" lvl="2" indent="0">
              <a:buNone/>
            </a:pPr>
            <a:endParaRPr lang="fr-FR" sz="7200" b="0" i="0" u="none" strike="noStrike" baseline="0" dirty="0">
              <a:latin typeface="PlusJakartaSans-Regular"/>
            </a:endParaRPr>
          </a:p>
          <a:p>
            <a:pPr marL="0" indent="0" algn="l">
              <a:buNone/>
            </a:pPr>
            <a:r>
              <a:rPr lang="fr-FR" sz="8000" b="1" dirty="0"/>
              <a:t>         b. L’aide active à mourir : pourquoi non?</a:t>
            </a:r>
          </a:p>
          <a:p>
            <a:pPr lvl="2"/>
            <a:r>
              <a:rPr lang="fr-FR" sz="7200" dirty="0">
                <a:latin typeface="PlusJakartaSans-Regular"/>
              </a:rPr>
              <a:t>l</a:t>
            </a:r>
            <a:r>
              <a:rPr lang="fr-FR" sz="7200" i="0" u="none" strike="noStrike" baseline="0" dirty="0">
                <a:latin typeface="PlusJakartaSans-Regular"/>
              </a:rPr>
              <a:t>a loi Claeys-Leonetti n’est pas pleinement connue ni appliquée.</a:t>
            </a:r>
          </a:p>
          <a:p>
            <a:pPr lvl="2"/>
            <a:r>
              <a:rPr lang="fr-FR" sz="7200" dirty="0">
                <a:latin typeface="PlusJakartaSans-Regular"/>
              </a:rPr>
              <a:t>l</a:t>
            </a:r>
            <a:r>
              <a:rPr lang="fr-FR" sz="7200" i="0" u="none" strike="noStrike" baseline="0" dirty="0">
                <a:latin typeface="PlusJakartaSans-Regular"/>
              </a:rPr>
              <a:t>’aide active à mourir représente un risque pour les personnes vulnérables.</a:t>
            </a:r>
          </a:p>
          <a:p>
            <a:pPr lvl="2"/>
            <a:r>
              <a:rPr lang="fr-FR" sz="7200" dirty="0">
                <a:latin typeface="PlusJakartaSans-Regular"/>
              </a:rPr>
              <a:t>l</a:t>
            </a:r>
            <a:r>
              <a:rPr lang="fr-FR" sz="7200" i="0" u="none" strike="noStrike" baseline="0" dirty="0">
                <a:latin typeface="PlusJakartaSans-Regular"/>
              </a:rPr>
              <a:t>a légalisation du suicide assisté et de l’euthanasie représente un danger pour notre système de santé.</a:t>
            </a:r>
          </a:p>
          <a:p>
            <a:pPr lvl="2"/>
            <a:r>
              <a:rPr lang="fr-FR" sz="7200" dirty="0">
                <a:latin typeface="PlusJakartaSans-Regular"/>
              </a:rPr>
              <a:t>l</a:t>
            </a:r>
            <a:r>
              <a:rPr lang="fr-FR" sz="7200" i="0" u="none" strike="noStrike" baseline="0" dirty="0">
                <a:latin typeface="PlusJakartaSans-Regular"/>
              </a:rPr>
              <a:t>’aide active à mourir porte atteinte à notre modèle de société et à l’esprit de solidarité.</a:t>
            </a:r>
          </a:p>
          <a:p>
            <a:pPr lvl="2"/>
            <a:r>
              <a:rPr lang="fr-FR" sz="7200" dirty="0">
                <a:latin typeface="PlusJakartaSans-Regular"/>
              </a:rPr>
              <a:t>l</a:t>
            </a:r>
            <a:r>
              <a:rPr lang="fr-FR" sz="7200" i="0" u="none" strike="noStrike" baseline="0" dirty="0">
                <a:latin typeface="PlusJakartaSans-Regular"/>
              </a:rPr>
              <a:t>e cadre d’une éventuelle loi sur l’aide active à mourir sera difficile à respecter.</a:t>
            </a:r>
          </a:p>
          <a:p>
            <a:pPr marL="0" indent="0" algn="l">
              <a:buNone/>
            </a:pPr>
            <a:endParaRPr lang="fr-FR" sz="2400" b="1" i="0" u="none" strike="noStrike" baseline="0" dirty="0">
              <a:latin typeface="PlusJakartaSans-Regular"/>
            </a:endParaRPr>
          </a:p>
          <a:p>
            <a:pPr algn="l"/>
            <a:r>
              <a:rPr lang="fr-FR" sz="2400" b="0" i="0" u="none" strike="noStrike" baseline="0" dirty="0">
                <a:solidFill>
                  <a:srgbClr val="FFFFFF"/>
                </a:solidFill>
                <a:latin typeface="PlusJakartaSans-Regular"/>
              </a:rPr>
              <a:t>le discernement partie des</a:t>
            </a:r>
          </a:p>
          <a:p>
            <a:pPr algn="l"/>
            <a:r>
              <a:rPr lang="fr-FR" sz="1800" b="0" i="0" u="none" strike="noStrike" baseline="0" dirty="0">
                <a:solidFill>
                  <a:srgbClr val="FFFFFF"/>
                </a:solidFill>
                <a:latin typeface="PlusJakartaSans-Regular"/>
              </a:rPr>
              <a:t>conventionnels</a:t>
            </a:r>
          </a:p>
          <a:p>
            <a:pPr algn="l"/>
            <a:r>
              <a:rPr lang="fr-FR" sz="1800" b="0" i="0" u="none" strike="noStrike" baseline="0" dirty="0">
                <a:solidFill>
                  <a:srgbClr val="FFFFFF"/>
                </a:solidFill>
                <a:latin typeface="PlusJakartaSans-Regular"/>
              </a:rPr>
              <a:t>2. Les critères d’accès à</a:t>
            </a:r>
          </a:p>
          <a:p>
            <a:pPr algn="l"/>
            <a:r>
              <a:rPr lang="fr-FR" sz="1800" b="0" i="0" u="none" strike="noStrike" baseline="0" dirty="0">
                <a:solidFill>
                  <a:srgbClr val="FFFFFF"/>
                </a:solidFill>
                <a:latin typeface="PlusJakartaSans-Regular"/>
              </a:rPr>
              <a:t>l’aide Active à mourir, la</a:t>
            </a:r>
          </a:p>
        </p:txBody>
      </p:sp>
    </p:spTree>
    <p:extLst>
      <p:ext uri="{BB962C8B-B14F-4D97-AF65-F5344CB8AC3E}">
        <p14:creationId xmlns:p14="http://schemas.microsoft.com/office/powerpoint/2010/main" val="86138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383312-5BDB-758C-19EE-8F71B9979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0692"/>
            <a:ext cx="7886700" cy="1325563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rgbClr val="0070C0"/>
                </a:solidFill>
                <a:latin typeface="+mn-lt"/>
              </a:rPr>
              <a:t>2. Les critères d’accès à l’aide active à mourir, la question des mineurs, le discernement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9110D8-4EAE-0A9D-1A06-0639F8E3C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78696"/>
            <a:ext cx="8534400" cy="4351338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fr-FR" sz="2000" b="1" dirty="0"/>
              <a:t>Critères généraux:</a:t>
            </a:r>
          </a:p>
          <a:p>
            <a:pPr marL="0" indent="0">
              <a:buNone/>
            </a:pPr>
            <a:r>
              <a:rPr lang="fr-FR" sz="2000" b="1" dirty="0"/>
              <a:t>        </a:t>
            </a:r>
            <a:r>
              <a:rPr lang="fr-FR" sz="2000" dirty="0"/>
              <a:t>âge de majorité légale, résidence sur le sol français , nationalité française.</a:t>
            </a:r>
          </a:p>
          <a:p>
            <a:pPr marL="457200" indent="-457200">
              <a:buAutoNum type="alphaLcPeriod" startAt="2"/>
            </a:pPr>
            <a:r>
              <a:rPr lang="fr-FR" sz="2000" b="1" dirty="0"/>
              <a:t>Critères de discernement:</a:t>
            </a:r>
          </a:p>
          <a:p>
            <a:pPr marL="0" indent="0">
              <a:buNone/>
            </a:pPr>
            <a:r>
              <a:rPr lang="fr-FR" sz="2000" b="1" dirty="0"/>
              <a:t>         </a:t>
            </a:r>
            <a:r>
              <a:rPr lang="fr-FR" sz="2000" dirty="0"/>
              <a:t>capacités conservées ou non ?</a:t>
            </a:r>
          </a:p>
          <a:p>
            <a:pPr marL="457200" indent="-457200">
              <a:buAutoNum type="alphaLcPeriod" startAt="3"/>
            </a:pPr>
            <a:r>
              <a:rPr lang="fr-FR" sz="2000" b="1" dirty="0"/>
              <a:t>Critères médicaux:</a:t>
            </a:r>
          </a:p>
          <a:p>
            <a:pPr marL="0" indent="0">
              <a:buNone/>
            </a:pPr>
            <a:r>
              <a:rPr lang="fr-FR" sz="2000" b="1" dirty="0"/>
              <a:t>        </a:t>
            </a:r>
            <a:r>
              <a:rPr lang="fr-FR" sz="2000" dirty="0"/>
              <a:t>incurabilité (en </a:t>
            </a:r>
            <a:r>
              <a:rPr lang="fr-FR" sz="2000"/>
              <a:t>cas de maladie </a:t>
            </a:r>
            <a:r>
              <a:rPr lang="fr-FR" sz="2000" dirty="0"/>
              <a:t>non létale)</a:t>
            </a:r>
          </a:p>
          <a:p>
            <a:pPr marL="0" indent="0">
              <a:buNone/>
            </a:pPr>
            <a:r>
              <a:rPr lang="fr-FR" sz="2000" dirty="0"/>
              <a:t>        délai d’engagement du pronostic vital</a:t>
            </a:r>
          </a:p>
          <a:p>
            <a:pPr marL="0" indent="0">
              <a:buNone/>
            </a:pPr>
            <a:r>
              <a:rPr lang="fr-FR" sz="2000" dirty="0"/>
              <a:t>        souffrances réfractaires</a:t>
            </a:r>
          </a:p>
          <a:p>
            <a:pPr marL="0" indent="0">
              <a:buNone/>
            </a:pPr>
            <a:r>
              <a:rPr lang="fr-FR" sz="2000" dirty="0"/>
              <a:t>        souffrances en cas de maladie psychiatrique</a:t>
            </a:r>
          </a:p>
          <a:p>
            <a:pPr marL="0" indent="0">
              <a:buNone/>
            </a:pPr>
            <a:endParaRPr lang="fr-FR" sz="2000" dirty="0"/>
          </a:p>
          <a:p>
            <a:pPr marL="457200" indent="-457200">
              <a:buAutoNum type="alphaLcPeriod" startAt="3"/>
            </a:pP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793647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A3E65D-9A97-EA68-3350-05C6EFDE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206"/>
            <a:ext cx="7886700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0070C0"/>
                </a:solidFill>
                <a:latin typeface="+mn-lt"/>
              </a:rPr>
              <a:t>III- Convergence en faveur d’un parcours d’accompagnement </a:t>
            </a:r>
            <a:endParaRPr lang="fr-FR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6532D8-E831-D2B1-577F-9EEBB3AC8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32305"/>
            <a:ext cx="8149590" cy="435133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fr-FR" b="1" dirty="0"/>
              <a:t>Assurer aux professionnels une cause de conscience</a:t>
            </a:r>
          </a:p>
          <a:p>
            <a:pPr lvl="1"/>
            <a:r>
              <a:rPr lang="fr-FR" b="1" dirty="0"/>
              <a:t>Assurer un encadrement et un contrôle</a:t>
            </a:r>
          </a:p>
          <a:p>
            <a:pPr lvl="1"/>
            <a:r>
              <a:rPr lang="fr-FR" b="1" dirty="0"/>
              <a:t>Respecter des critères: discernement, incurabilité, souffrances réfractaires, pronostic vital (moins strict dans son délai)</a:t>
            </a:r>
          </a:p>
          <a:p>
            <a:pPr marL="0" indent="0">
              <a:buNone/>
            </a:pPr>
            <a:endParaRPr lang="fr-FR" sz="3500" dirty="0"/>
          </a:p>
          <a:p>
            <a:pPr marL="0" indent="0">
              <a:buNone/>
            </a:pPr>
            <a:r>
              <a:rPr lang="fr-FR" sz="2000" dirty="0"/>
              <a:t>1- expression de la demande , libre et éclairée auprès du médecin ou autre soignant, par le patient ou sa </a:t>
            </a:r>
            <a:r>
              <a:rPr lang="fr-FR" sz="2000" dirty="0" err="1"/>
              <a:t>Pdc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2- accompagnement médical  et psychologique adapté avec information au patient sur le déroulement ; information de la </a:t>
            </a:r>
            <a:r>
              <a:rPr lang="fr-FR" sz="2000" dirty="0" err="1"/>
              <a:t>pdc</a:t>
            </a:r>
            <a:r>
              <a:rPr lang="fr-FR" sz="2000" dirty="0"/>
              <a:t>  (et de la famille si demande expresse du patient) </a:t>
            </a:r>
          </a:p>
          <a:p>
            <a:pPr marL="0" indent="0">
              <a:buNone/>
            </a:pPr>
            <a:r>
              <a:rPr lang="fr-FR" sz="2000" dirty="0"/>
              <a:t>3- évaluation du discernement</a:t>
            </a:r>
          </a:p>
          <a:p>
            <a:pPr marL="0" indent="0">
              <a:buNone/>
            </a:pPr>
            <a:r>
              <a:rPr lang="fr-FR" sz="2000" dirty="0"/>
              <a:t>4- réitération de la demande après un délai       </a:t>
            </a:r>
          </a:p>
          <a:p>
            <a:pPr marL="0" indent="0">
              <a:buNone/>
            </a:pPr>
            <a:r>
              <a:rPr lang="fr-FR" sz="2000" dirty="0"/>
              <a:t>5- validation de l’aide active à mourir selon une procédure collégiale et traçabilité</a:t>
            </a:r>
          </a:p>
          <a:p>
            <a:pPr marL="0" indent="0">
              <a:buNone/>
            </a:pPr>
            <a:r>
              <a:rPr lang="fr-FR" sz="2000" dirty="0"/>
              <a:t>6- réalisation de l’acte.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966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516A02-BA73-07EA-0B90-1CD6AABA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255"/>
            <a:ext cx="78867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0070C0"/>
                </a:solidFill>
                <a:latin typeface="+mn-lt"/>
              </a:rPr>
              <a:t>IV- Un accord </a:t>
            </a:r>
            <a:r>
              <a:rPr lang="fr-FR" sz="3600" b="1">
                <a:solidFill>
                  <a:srgbClr val="0070C0"/>
                </a:solidFill>
                <a:latin typeface="+mn-lt"/>
              </a:rPr>
              <a:t>très majoritaire….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137806-9A33-D453-BF8F-3F0A3EBE5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091" y="1889125"/>
            <a:ext cx="7723259" cy="4629766"/>
          </a:xfrm>
        </p:spPr>
        <p:txBody>
          <a:bodyPr/>
          <a:lstStyle/>
          <a:p>
            <a:pPr marL="0" indent="0" algn="l">
              <a:buNone/>
            </a:pPr>
            <a:r>
              <a:rPr lang="fr-FR" sz="2400" i="0" u="none" strike="noStrike" baseline="0" dirty="0"/>
              <a:t>Le </a:t>
            </a:r>
            <a:r>
              <a:rPr lang="fr-FR" sz="2400" i="0" u="sng" strike="noStrike" baseline="0" dirty="0"/>
              <a:t>cadre d’accompagnement de la fin de vie doit être amélioré pour </a:t>
            </a:r>
            <a:r>
              <a:rPr lang="fr-FR" sz="2400" u="sng" dirty="0"/>
              <a:t>76%</a:t>
            </a:r>
            <a:r>
              <a:rPr lang="fr-FR" sz="2400" i="0" u="sng" strike="noStrike" baseline="0" dirty="0"/>
              <a:t> </a:t>
            </a:r>
            <a:r>
              <a:rPr lang="fr-FR" sz="2400" i="0" u="none" strike="noStrike" baseline="0" dirty="0"/>
              <a:t>des citoyennes et citoyens et </a:t>
            </a:r>
            <a:r>
              <a:rPr lang="fr-FR" sz="2400" i="0" u="sng" strike="noStrike" baseline="0" dirty="0"/>
              <a:t>n’est pas adapté aux différentes situations rencontrées pour 82% </a:t>
            </a:r>
            <a:r>
              <a:rPr lang="fr-FR" sz="2400" i="0" u="none" strike="noStrike" baseline="0" dirty="0"/>
              <a:t>d’entre eux</a:t>
            </a:r>
            <a:r>
              <a:rPr lang="fr-FR" sz="2400" b="1" i="0" u="none" strike="noStrike" baseline="0" dirty="0">
                <a:solidFill>
                  <a:srgbClr val="0070C0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r-FR" sz="2400" i="1" dirty="0"/>
          </a:p>
          <a:p>
            <a:pPr marL="0" indent="0">
              <a:spcBef>
                <a:spcPts val="0"/>
              </a:spcBef>
              <a:buNone/>
            </a:pPr>
            <a:r>
              <a:rPr lang="fr-FR" sz="2400" i="1" dirty="0"/>
              <a:t>23% en faveur du seul maintien de la lois actuelle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i="1" dirty="0"/>
              <a:t>(risques d’évolution supérieurs aux bénéfices)</a:t>
            </a:r>
          </a:p>
          <a:p>
            <a:pPr marL="0" indent="0">
              <a:spcBef>
                <a:spcPts val="0"/>
              </a:spcBef>
              <a:buNone/>
            </a:pPr>
            <a:endParaRPr lang="fr-FR" sz="2400" i="1" dirty="0"/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/>
              <a:t>40% en faveur de l’accès au </a:t>
            </a:r>
            <a:r>
              <a:rPr lang="fr-FR" sz="2400" u="sng" dirty="0"/>
              <a:t>choix SA et euthanasie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/>
              <a:t>28% en faveur de l’accès au </a:t>
            </a:r>
            <a:r>
              <a:rPr lang="fr-FR" sz="2400" u="sng" dirty="0"/>
              <a:t>SA et exception d’euthanasie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/>
              <a:t>10% en faveur de </a:t>
            </a:r>
            <a:r>
              <a:rPr lang="fr-FR" sz="2400" u="sng" dirty="0"/>
              <a:t>SA seul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/>
              <a:t>3% en faveur d’</a:t>
            </a:r>
            <a:r>
              <a:rPr lang="fr-FR" sz="2400" u="sng" dirty="0"/>
              <a:t>euthanasie seule</a:t>
            </a:r>
          </a:p>
          <a:p>
            <a:pPr marL="0" indent="0">
              <a:spcBef>
                <a:spcPts val="0"/>
              </a:spcBef>
              <a:buNone/>
            </a:pPr>
            <a:endParaRPr lang="fr-FR" sz="2400" u="sng" dirty="0"/>
          </a:p>
          <a:p>
            <a:pPr>
              <a:spcBef>
                <a:spcPts val="0"/>
              </a:spcBef>
            </a:pPr>
            <a:endParaRPr lang="fr-FR" sz="28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934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81977D-18D0-1449-22B6-1E56CC3A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" y="330780"/>
            <a:ext cx="8808720" cy="1325563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rgbClr val="0070C0"/>
                </a:solidFill>
                <a:latin typeface="+mn-lt"/>
              </a:rPr>
              <a:t>IV- …..  mais avec d</a:t>
            </a:r>
            <a:r>
              <a:rPr lang="fr-FR" sz="3600" b="1" i="0" u="none" strike="noStrike" baseline="0" dirty="0">
                <a:solidFill>
                  <a:srgbClr val="0070C0"/>
                </a:solidFill>
                <a:latin typeface="+mn-lt"/>
              </a:rPr>
              <a:t>es nuances</a:t>
            </a:r>
            <a:r>
              <a:rPr lang="fr-FR" sz="36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fr-FR" sz="3600" b="1" i="0" u="none" strike="noStrike" baseline="0" dirty="0">
                <a:solidFill>
                  <a:srgbClr val="0070C0"/>
                </a:solidFill>
                <a:latin typeface="+mn-lt"/>
              </a:rPr>
              <a:t>et des conditions</a:t>
            </a:r>
            <a:br>
              <a:rPr lang="fr-FR" sz="1400" b="1" i="0" u="none" strike="noStrike" baseline="0" dirty="0">
                <a:solidFill>
                  <a:srgbClr val="0070C0"/>
                </a:solidFill>
                <a:latin typeface="PlusJakartaSans-ExtraBold"/>
              </a:rPr>
            </a:b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18814D-CEEF-1C72-05A1-7D3685E3D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312" y="1328775"/>
            <a:ext cx="8558971" cy="55292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400" b="1" i="0" u="none" strike="noStrike" baseline="0" dirty="0"/>
              <a:t>La diversité des positions et les nuances sont exprimées par une « note d’adhésion </a:t>
            </a:r>
            <a:r>
              <a:rPr lang="fr-FR" sz="2400" b="1" i="0" u="none" strike="noStrike" baseline="0"/>
              <a:t>» (/5) </a:t>
            </a:r>
            <a:r>
              <a:rPr lang="fr-FR" sz="2400" b="1"/>
              <a:t>des </a:t>
            </a:r>
            <a:r>
              <a:rPr lang="fr-FR" sz="2400" b="1" dirty="0"/>
              <a:t>participants aux différentes propositions :</a:t>
            </a:r>
          </a:p>
          <a:p>
            <a:pPr marL="0" indent="0">
              <a:buNone/>
            </a:pPr>
            <a:endParaRPr lang="fr-FR" sz="2400" b="1" i="0" u="none" strike="noStrike" baseline="0" dirty="0"/>
          </a:p>
          <a:p>
            <a:pPr lvl="1"/>
            <a:r>
              <a:rPr lang="fr-FR" dirty="0"/>
              <a:t>2,91% à 3,26 en faveur du suicide assisté seul ( expression de la liberté)</a:t>
            </a:r>
          </a:p>
          <a:p>
            <a:pPr lvl="1"/>
            <a:r>
              <a:rPr lang="fr-FR" dirty="0"/>
              <a:t>2,72% à 3,0 en faveur de l’euthanasie seule (complément de la SPCJDC)</a:t>
            </a:r>
          </a:p>
          <a:p>
            <a:pPr lvl="1"/>
            <a:r>
              <a:rPr lang="fr-FR" dirty="0"/>
              <a:t>2,98% à 3,33 en faveur du suicide assisté et d’ exception d’euthanasie avec conditions</a:t>
            </a:r>
          </a:p>
          <a:p>
            <a:pPr lvl="1"/>
            <a:r>
              <a:rPr lang="fr-FR" dirty="0"/>
              <a:t>2,97% à 3,14 en faveur du suicide assisté et euthanasie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/>
              <a:t>             (choix libre pour le patient avec critères de la loi actuelle,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/>
              <a:t>             sans délai de pronostic vital)</a:t>
            </a:r>
          </a:p>
          <a:p>
            <a:pPr lvl="1"/>
            <a:r>
              <a:rPr lang="fr-FR" dirty="0"/>
              <a:t>2,57 en faveur des deux sans conditions sauf discernement</a:t>
            </a:r>
          </a:p>
          <a:p>
            <a:pPr lvl="1"/>
            <a:r>
              <a:rPr lang="fr-FR" dirty="0"/>
              <a:t>2 en faveur de l’accès universel au suicide assisté</a:t>
            </a:r>
          </a:p>
          <a:p>
            <a:pPr lvl="1"/>
            <a:r>
              <a:rPr lang="fr-FR" dirty="0"/>
              <a:t>2,52 en faveur de l’accès universel au suicide assisté et à l’euthanasie</a:t>
            </a:r>
          </a:p>
          <a:p>
            <a:pPr marL="0" indent="0">
              <a:buNone/>
            </a:pPr>
            <a:endParaRPr lang="fr-FR" sz="3600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72699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247</TotalTime>
  <Words>1078</Words>
  <Application>Microsoft Office PowerPoint</Application>
  <PresentationFormat>Affichage à l'écran (4:3)</PresentationFormat>
  <Paragraphs>113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PlusJakartaSans-Bold</vt:lpstr>
      <vt:lpstr>PlusJakartaSans-ExtraBold</vt:lpstr>
      <vt:lpstr>PlusJakartaSans-Regular</vt:lpstr>
      <vt:lpstr>Thème Office</vt:lpstr>
      <vt:lpstr>Convention citoyenne  fin de vie  cadre actuel non adapté : 82% résumé des 65 propositions pour un modèle français de fin de vie</vt:lpstr>
      <vt:lpstr>I- Renforcer et améliorer l’accompagnement  de la fin de vie : 9 objectifs</vt:lpstr>
      <vt:lpstr>Présentation PowerPoint</vt:lpstr>
      <vt:lpstr>II- Ouvrir l’aide active à mourir</vt:lpstr>
      <vt:lpstr>2. Les critères d’accès à l’aide active à mourir, la question des mineurs, le discernement</vt:lpstr>
      <vt:lpstr>III- Convergence en faveur d’un parcours d’accompagnement </vt:lpstr>
      <vt:lpstr>IV- Un accord très majoritaire….</vt:lpstr>
      <vt:lpstr>IV- …..  mais avec des nuances et des conditions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 citoyenne  fin de vie  résumé des 65 propositions pour un modèle français de fin de vie</dc:title>
  <dc:creator>Jacques Lagarrigue</dc:creator>
  <cp:lastModifiedBy>Jacques Lagarrigue</cp:lastModifiedBy>
  <cp:revision>1</cp:revision>
  <dcterms:created xsi:type="dcterms:W3CDTF">2023-04-03T12:43:31Z</dcterms:created>
  <dcterms:modified xsi:type="dcterms:W3CDTF">2023-04-04T16:24:12Z</dcterms:modified>
</cp:coreProperties>
</file>