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5" autoAdjust="0"/>
    <p:restoredTop sz="94660"/>
  </p:normalViewPr>
  <p:slideViewPr>
    <p:cSldViewPr snapToGrid="0">
      <p:cViewPr varScale="1">
        <p:scale>
          <a:sx n="63" d="100"/>
          <a:sy n="63" d="100"/>
        </p:scale>
        <p:origin x="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51E4-F2BA-43D2-9106-9FC893459470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5B2-1CD4-48A1-9B13-30A20AFE1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4549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51E4-F2BA-43D2-9106-9FC893459470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5B2-1CD4-48A1-9B13-30A20AFE1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721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51E4-F2BA-43D2-9106-9FC893459470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5B2-1CD4-48A1-9B13-30A20AFE1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296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51E4-F2BA-43D2-9106-9FC893459470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5B2-1CD4-48A1-9B13-30A20AFE1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767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51E4-F2BA-43D2-9106-9FC893459470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5B2-1CD4-48A1-9B13-30A20AFE1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2402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51E4-F2BA-43D2-9106-9FC893459470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5B2-1CD4-48A1-9B13-30A20AFE1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808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51E4-F2BA-43D2-9106-9FC893459470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5B2-1CD4-48A1-9B13-30A20AFE1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413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51E4-F2BA-43D2-9106-9FC893459470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5B2-1CD4-48A1-9B13-30A20AFE1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200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51E4-F2BA-43D2-9106-9FC893459470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5B2-1CD4-48A1-9B13-30A20AFE1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044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51E4-F2BA-43D2-9106-9FC893459470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5B2-1CD4-48A1-9B13-30A20AFE1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239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C51E4-F2BA-43D2-9106-9FC893459470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A7B5B2-1CD4-48A1-9B13-30A20AFE1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954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C51E4-F2BA-43D2-9106-9FC893459470}" type="datetimeFigureOut">
              <a:rPr lang="fr-FR" smtClean="0"/>
              <a:t>01/04/2023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7B5B2-1CD4-48A1-9B13-30A20AFE12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695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3E0621-DB48-4394-1096-4ED5D231A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1384462"/>
            <a:ext cx="7772400" cy="1200329"/>
          </a:xfrm>
        </p:spPr>
        <p:txBody>
          <a:bodyPr>
            <a:normAutofit/>
          </a:bodyPr>
          <a:lstStyle/>
          <a:p>
            <a:r>
              <a:rPr lang="fr-FR" sz="4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 </a:t>
            </a:r>
            <a:r>
              <a:rPr lang="fr-FR" sz="48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Falorni</a:t>
            </a:r>
            <a:endParaRPr lang="fr-FR" sz="4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A46D722-3AEF-4397-1B03-D3CC18A088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8898" y="6113883"/>
            <a:ext cx="2815542" cy="477456"/>
          </a:xfrm>
        </p:spPr>
        <p:txBody>
          <a:bodyPr>
            <a:normAutofit/>
          </a:bodyPr>
          <a:lstStyle/>
          <a:p>
            <a:r>
              <a:rPr lang="fr-FR" sz="2000" b="1" i="1" dirty="0"/>
              <a:t>Mars 2023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334C46C1-CA39-CC55-78AF-ED5B94AF48E0}"/>
              </a:ext>
            </a:extLst>
          </p:cNvPr>
          <p:cNvSpPr txBox="1"/>
          <p:nvPr/>
        </p:nvSpPr>
        <p:spPr>
          <a:xfrm>
            <a:off x="922018" y="3097871"/>
            <a:ext cx="753618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b="1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Evaluation de l’application de la loi Claeys-Leonetti.</a:t>
            </a:r>
          </a:p>
          <a:p>
            <a:pPr algn="just"/>
            <a:endParaRPr lang="fr-FR" sz="2400" b="1" dirty="0">
              <a:solidFill>
                <a:srgbClr val="001F5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2400" b="1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loi Claeys-Leonetti répond à la grande majorité des situations de fin de vie.</a:t>
            </a:r>
          </a:p>
          <a:p>
            <a:pPr algn="just"/>
            <a:endParaRPr lang="fr-FR" sz="2400" b="1" dirty="0">
              <a:solidFill>
                <a:srgbClr val="001F5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fr-FR" sz="2400" b="1" dirty="0">
                <a:solidFill>
                  <a:srgbClr val="001F5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 recommandations </a:t>
            </a:r>
            <a:r>
              <a:rPr lang="fr-FR" sz="2400" b="1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afin d’alimenter et d’éclairer le débat public sur la question de la fin de vie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331D024-9655-8CD6-80F8-4389E3F0E1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012" y="155575"/>
            <a:ext cx="5133975" cy="885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985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688E5-30E2-CA01-1555-4595B3735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132556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Une offre de soins palliatifs insuffisante</a:t>
            </a:r>
            <a:endParaRPr lang="fr-FR" sz="6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73283A-3B2B-0D72-DC1A-D72CFF5E40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065" y="1568769"/>
            <a:ext cx="8103870" cy="4834889"/>
          </a:xfrm>
        </p:spPr>
        <p:txBody>
          <a:bodyPr>
            <a:normAutofit/>
          </a:bodyPr>
          <a:lstStyle/>
          <a:p>
            <a:r>
              <a:rPr lang="fr-FR" sz="2400" b="1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Renforcer les moyens alloués au Centre national des soins palliatifs et de la fin de vie et garantir sa pérennité. </a:t>
            </a:r>
            <a:endParaRPr lang="fr-FR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2400" b="1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Développer la collecte de données et les travaux de recherche sur la fin de vie</a:t>
            </a:r>
          </a:p>
          <a:p>
            <a:r>
              <a:rPr lang="fr-FR" sz="2400" b="1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Poursuivre le développement de l’offre palliative dans les établissements ainsi qu’à domicile </a:t>
            </a:r>
            <a:endParaRPr lang="fr-FR" sz="2400" b="1" dirty="0">
              <a:solidFill>
                <a:srgbClr val="001F5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2400" b="1" dirty="0">
                <a:solidFill>
                  <a:srgbClr val="001F5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M</a:t>
            </a:r>
            <a:r>
              <a:rPr lang="fr-FR" sz="2400" b="1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esurer précisément l’adéquation de l’offre de soins aux besoins en soins palliatifs. </a:t>
            </a:r>
          </a:p>
          <a:p>
            <a:r>
              <a:rPr lang="fr-FR" sz="2400" b="1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Revoir le modèle de financement des soins palliatifs </a:t>
            </a:r>
            <a:r>
              <a:rPr lang="fr-FR" sz="2400" b="1" dirty="0">
                <a:solidFill>
                  <a:srgbClr val="001F5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(T2A)</a:t>
            </a:r>
          </a:p>
          <a:p>
            <a:r>
              <a:rPr lang="fr-FR" sz="2400" b="1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Généraliser les formations à la fin de vie et à l’approche palliative </a:t>
            </a:r>
          </a:p>
          <a:p>
            <a:r>
              <a:rPr lang="fr-FR" sz="2400" b="1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Développer la filière palliative comme discipline autonome </a:t>
            </a:r>
            <a:r>
              <a:rPr lang="fr-FR" sz="24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fr-FR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70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7FFBA0F-3C37-FB92-BAF7-903B610CE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7162"/>
            <a:ext cx="7886700" cy="1325563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AMÉLIORER LES CONNAISSANCES SUR LA LOI </a:t>
            </a:r>
            <a:endParaRPr lang="fr-FR" sz="6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270995-B609-A634-3824-5821ECE6B0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569403"/>
            <a:ext cx="8382000" cy="5151435"/>
          </a:xfrm>
        </p:spPr>
        <p:txBody>
          <a:bodyPr>
            <a:normAutofit fontScale="92500" lnSpcReduction="10000"/>
          </a:bodyPr>
          <a:lstStyle/>
          <a:p>
            <a:r>
              <a:rPr lang="fr-FR" sz="2400" b="1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Préserver les dispositions de la loi concernant les directives anticipées et la personne de confiance</a:t>
            </a:r>
          </a:p>
          <a:p>
            <a:r>
              <a:rPr lang="fr-FR" sz="2400" b="1" dirty="0">
                <a:solidFill>
                  <a:srgbClr val="001F5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Communiquer largement sur l’intérêt des directives anticipées et de la personne de confiance</a:t>
            </a:r>
            <a:r>
              <a:rPr lang="fr-FR" sz="2400" dirty="0">
                <a:solidFill>
                  <a:srgbClr val="001F5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400" b="1" dirty="0">
                <a:solidFill>
                  <a:srgbClr val="001F5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une campagne nationale</a:t>
            </a:r>
            <a:endParaRPr lang="fr-FR" sz="2400" b="1" dirty="0"/>
          </a:p>
          <a:p>
            <a:r>
              <a:rPr lang="fr-FR" sz="2400" b="1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Encourager les professionnels de santé à informer et accompagner les patients dans la rédaction de leurs directives anticipées et la désignation de leur personne de confiance. </a:t>
            </a:r>
          </a:p>
          <a:p>
            <a:r>
              <a:rPr lang="fr-FR" sz="2400" b="1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Développer les discussions anticipées, en amont de la rédaction des directives anticipées, dans le cadre de consultations dédiées, prises en charge par l’assurance maladie</a:t>
            </a:r>
            <a:r>
              <a:rPr lang="fr-FR" sz="24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fr-FR" sz="2400" b="1" dirty="0">
              <a:solidFill>
                <a:srgbClr val="001F5F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2400" b="1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Simplifier les formulaires relatifs aux directives anticipées et à la désignation de la personne de confiance</a:t>
            </a:r>
            <a:r>
              <a:rPr lang="fr-FR" sz="24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en prévoyant une version facile à lire et à comprendre et les diffuser largement. </a:t>
            </a:r>
            <a:endParaRPr lang="fr-FR" sz="24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2400" b="1" dirty="0">
                <a:solidFill>
                  <a:srgbClr val="001F5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Harmoniser les définitions de la personne de confiance et établir </a:t>
            </a:r>
            <a:r>
              <a:rPr lang="fr-FR" sz="2400" b="1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 guide à destination des personnes désignées personne de confiance</a:t>
            </a:r>
            <a:r>
              <a:rPr lang="fr-FR" sz="2400" b="1" dirty="0">
                <a:solidFill>
                  <a:srgbClr val="001F5F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endParaRPr lang="fr-FR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257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38F499-4662-F245-5B8D-A8F93A645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1286"/>
            <a:ext cx="7886700" cy="1325563"/>
          </a:xfrm>
        </p:spPr>
        <p:txBody>
          <a:bodyPr>
            <a:normAutofit/>
          </a:bodyPr>
          <a:lstStyle/>
          <a:p>
            <a:r>
              <a:rPr lang="fr-FR" sz="28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RENDRE EFFECTIF LE DROIT À LA SÉDATION PROFONDE ET CONTINUE JUSQU’AU DÉCÈS </a:t>
            </a:r>
            <a:endParaRPr lang="fr-FR" sz="6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722CAF9-504C-6F68-C9F1-FC20B575D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568770"/>
            <a:ext cx="8503920" cy="5137464"/>
          </a:xfrm>
        </p:spPr>
        <p:txBody>
          <a:bodyPr>
            <a:normAutofit lnSpcReduction="10000"/>
          </a:bodyPr>
          <a:lstStyle/>
          <a:p>
            <a:r>
              <a:rPr lang="fr-FR" sz="2000" b="1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Créer un codage spécifique de l’information de sédation profonde et continue </a:t>
            </a:r>
          </a:p>
          <a:p>
            <a:r>
              <a:rPr lang="fr-FR" sz="2000" b="1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Inclure obligatoirement l’équipe pluridisciplinaire dans la procédure collégiale pour enclencher une sédation</a:t>
            </a:r>
            <a:r>
              <a:rPr lang="fr-FR" sz="2000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  <a:endParaRPr lang="fr-FR" sz="2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2000" b="1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Assurer l’accès permanent aux équipes mobiles de soins palliatifs et à l’hospitalisation à domicile pour la mise en œuvre de la SPCJD à domicile </a:t>
            </a:r>
          </a:p>
          <a:p>
            <a:r>
              <a:rPr lang="fr-FR" sz="2000" b="1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Mettre le médecin traitant volontaire au cœur de la procédure du SPCJD</a:t>
            </a:r>
          </a:p>
          <a:p>
            <a:r>
              <a:rPr lang="fr-FR" sz="2000" b="1" dirty="0">
                <a:solidFill>
                  <a:srgbClr val="001F5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Favoriser l’accès à des auxiliaires de vie à domicile </a:t>
            </a:r>
          </a:p>
          <a:p>
            <a:r>
              <a:rPr lang="fr-FR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Préciser dans la loi que le refus de l’obstination déraisonnable s’applique aux mineurs. </a:t>
            </a:r>
            <a:endParaRPr lang="fr-FR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fr-FR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Établir des recommandations ciblées pour la mise en place de la SPCJD chez l’enfant non capable de discernement</a:t>
            </a:r>
            <a:r>
              <a:rPr lang="fr-FR" sz="20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 </a:t>
            </a:r>
          </a:p>
          <a:p>
            <a:r>
              <a:rPr lang="fr-FR" sz="20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Permettre aux personnels soignants ayant participé à la procédure collégiale précédant la mise en place d’une SPCJD de se réunir à nouveau s’ils considèrent que la SPCJD dure un temps déraisonnable, afin de se positionner sur l’adaptation des soins à apporter au patient</a:t>
            </a:r>
            <a:endParaRPr lang="fr-FR" sz="20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573012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34</TotalTime>
  <Words>445</Words>
  <Application>Microsoft Office PowerPoint</Application>
  <PresentationFormat>Affichage à l'écran (4:3)</PresentationFormat>
  <Paragraphs>31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Mission Falorni</vt:lpstr>
      <vt:lpstr>Une offre de soins palliatifs insuffisante</vt:lpstr>
      <vt:lpstr>AMÉLIORER LES CONNAISSANCES SUR LA LOI </vt:lpstr>
      <vt:lpstr>RENDRE EFFECTIF LE DROIT À LA SÉDATION PROFONDE ET CONTINUE JUSQU’AU DÉCÈS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Falorni</dc:title>
  <dc:creator>Jacques Lagarrigue</dc:creator>
  <cp:lastModifiedBy>Jacques Lagarrigue</cp:lastModifiedBy>
  <cp:revision>1</cp:revision>
  <dcterms:created xsi:type="dcterms:W3CDTF">2023-04-01T14:17:39Z</dcterms:created>
  <dcterms:modified xsi:type="dcterms:W3CDTF">2023-04-01T14:52:33Z</dcterms:modified>
</cp:coreProperties>
</file>